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7"/>
  </p:notesMasterIdLst>
  <p:handoutMasterIdLst>
    <p:handoutMasterId r:id="rId78"/>
  </p:handoutMasterIdLst>
  <p:sldIdLst>
    <p:sldId id="668" r:id="rId6"/>
    <p:sldId id="874" r:id="rId7"/>
    <p:sldId id="799" r:id="rId8"/>
    <p:sldId id="878" r:id="rId9"/>
    <p:sldId id="879" r:id="rId10"/>
    <p:sldId id="876" r:id="rId11"/>
    <p:sldId id="805" r:id="rId12"/>
    <p:sldId id="806" r:id="rId13"/>
    <p:sldId id="880" r:id="rId14"/>
    <p:sldId id="808" r:id="rId15"/>
    <p:sldId id="809" r:id="rId16"/>
    <p:sldId id="810" r:id="rId17"/>
    <p:sldId id="811" r:id="rId18"/>
    <p:sldId id="812" r:id="rId19"/>
    <p:sldId id="813" r:id="rId20"/>
    <p:sldId id="814" r:id="rId21"/>
    <p:sldId id="815" r:id="rId22"/>
    <p:sldId id="816" r:id="rId23"/>
    <p:sldId id="817" r:id="rId24"/>
    <p:sldId id="818" r:id="rId25"/>
    <p:sldId id="819" r:id="rId26"/>
    <p:sldId id="820" r:id="rId27"/>
    <p:sldId id="821" r:id="rId28"/>
    <p:sldId id="822" r:id="rId29"/>
    <p:sldId id="823" r:id="rId30"/>
    <p:sldId id="824" r:id="rId31"/>
    <p:sldId id="825" r:id="rId32"/>
    <p:sldId id="826" r:id="rId33"/>
    <p:sldId id="827" r:id="rId34"/>
    <p:sldId id="828" r:id="rId35"/>
    <p:sldId id="829" r:id="rId36"/>
    <p:sldId id="830" r:id="rId37"/>
    <p:sldId id="831" r:id="rId38"/>
    <p:sldId id="832" r:id="rId39"/>
    <p:sldId id="834" r:id="rId40"/>
    <p:sldId id="835" r:id="rId41"/>
    <p:sldId id="837" r:id="rId42"/>
    <p:sldId id="838" r:id="rId43"/>
    <p:sldId id="839" r:id="rId44"/>
    <p:sldId id="840" r:id="rId45"/>
    <p:sldId id="841" r:id="rId46"/>
    <p:sldId id="842" r:id="rId47"/>
    <p:sldId id="843" r:id="rId48"/>
    <p:sldId id="844" r:id="rId49"/>
    <p:sldId id="845" r:id="rId50"/>
    <p:sldId id="846" r:id="rId51"/>
    <p:sldId id="847" r:id="rId52"/>
    <p:sldId id="848" r:id="rId53"/>
    <p:sldId id="849" r:id="rId54"/>
    <p:sldId id="850" r:id="rId55"/>
    <p:sldId id="877" r:id="rId56"/>
    <p:sldId id="853" r:id="rId57"/>
    <p:sldId id="854" r:id="rId58"/>
    <p:sldId id="855" r:id="rId59"/>
    <p:sldId id="856" r:id="rId60"/>
    <p:sldId id="857" r:id="rId61"/>
    <p:sldId id="858" r:id="rId62"/>
    <p:sldId id="859" r:id="rId63"/>
    <p:sldId id="860" r:id="rId64"/>
    <p:sldId id="861" r:id="rId65"/>
    <p:sldId id="862" r:id="rId66"/>
    <p:sldId id="881" r:id="rId67"/>
    <p:sldId id="863" r:id="rId68"/>
    <p:sldId id="864" r:id="rId69"/>
    <p:sldId id="865" r:id="rId70"/>
    <p:sldId id="866" r:id="rId71"/>
    <p:sldId id="868" r:id="rId72"/>
    <p:sldId id="869" r:id="rId73"/>
    <p:sldId id="871" r:id="rId74"/>
    <p:sldId id="872" r:id="rId75"/>
    <p:sldId id="672" r:id="rId7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78"/>
            <p14:sldId id="879"/>
            <p14:sldId id="876"/>
            <p14:sldId id="805"/>
            <p14:sldId id="806"/>
            <p14:sldId id="880"/>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4"/>
            <p14:sldId id="835"/>
            <p14:sldId id="837"/>
            <p14:sldId id="838"/>
            <p14:sldId id="839"/>
            <p14:sldId id="840"/>
            <p14:sldId id="841"/>
            <p14:sldId id="842"/>
            <p14:sldId id="843"/>
            <p14:sldId id="844"/>
            <p14:sldId id="845"/>
            <p14:sldId id="846"/>
            <p14:sldId id="847"/>
            <p14:sldId id="848"/>
            <p14:sldId id="849"/>
            <p14:sldId id="850"/>
            <p14:sldId id="877"/>
            <p14:sldId id="853"/>
            <p14:sldId id="854"/>
            <p14:sldId id="855"/>
            <p14:sldId id="856"/>
            <p14:sldId id="857"/>
            <p14:sldId id="858"/>
            <p14:sldId id="859"/>
            <p14:sldId id="860"/>
            <p14:sldId id="861"/>
            <p14:sldId id="862"/>
            <p14:sldId id="881"/>
            <p14:sldId id="863"/>
            <p14:sldId id="864"/>
            <p14:sldId id="865"/>
            <p14:sldId id="866"/>
            <p14:sldId id="868"/>
            <p14:sldId id="869"/>
            <p14:sldId id="871"/>
            <p14:sldId id="872"/>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408" autoAdjust="0"/>
    <p:restoredTop sz="67529" autoAdjust="0"/>
  </p:normalViewPr>
  <p:slideViewPr>
    <p:cSldViewPr snapToGrid="0">
      <p:cViewPr varScale="1">
        <p:scale>
          <a:sx n="32" d="100"/>
          <a:sy n="32" d="100"/>
        </p:scale>
        <p:origin x="520" y="1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slide" Target="slides/slide63.xml"/><Relationship Id="rId76" Type="http://schemas.openxmlformats.org/officeDocument/2006/relationships/slide" Target="slides/slide71.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74" Type="http://schemas.openxmlformats.org/officeDocument/2006/relationships/slide" Target="slides/slide69.xml"/><Relationship Id="rId79" Type="http://schemas.openxmlformats.org/officeDocument/2006/relationships/presProps" Target="presProps.xml"/><Relationship Id="rId5" Type="http://schemas.openxmlformats.org/officeDocument/2006/relationships/slideMaster" Target="slideMasters/slideMaster1.xml"/><Relationship Id="rId61" Type="http://schemas.openxmlformats.org/officeDocument/2006/relationships/slide" Target="slides/slide56.xml"/><Relationship Id="rId82"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119"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create</a:t>
          </a:r>
          <a:endParaRPr lang="en-US" sz="3000" kern="1200" dirty="0">
            <a:latin typeface="Inconsolata"/>
            <a:cs typeface="Inconsolata"/>
          </a:endParaRPr>
        </a:p>
      </dsp:txBody>
      <dsp:txXfrm>
        <a:off x="51963" y="848365"/>
        <a:ext cx="3008636" cy="958341"/>
      </dsp:txXfrm>
    </dsp:sp>
    <dsp:sp modelId="{DD25A9C6-73C5-034C-9141-067075B117D8}">
      <dsp:nvSpPr>
        <dsp:cNvPr id="0" name=""/>
        <dsp:cNvSpPr/>
      </dsp:nvSpPr>
      <dsp:spPr>
        <a:xfrm>
          <a:off x="3351853"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 converge</a:t>
          </a:r>
          <a:endParaRPr lang="en-US" sz="3000" kern="1200" dirty="0">
            <a:latin typeface="Inconsolata"/>
            <a:cs typeface="Inconsolata"/>
          </a:endParaRPr>
        </a:p>
      </dsp:txBody>
      <dsp:txXfrm>
        <a:off x="3403697" y="848365"/>
        <a:ext cx="3008636" cy="958341"/>
      </dsp:txXfrm>
    </dsp:sp>
    <dsp:sp modelId="{84E372B1-C2D4-044D-8D9B-03BAA0D0E7CB}">
      <dsp:nvSpPr>
        <dsp:cNvPr id="0" name=""/>
        <dsp:cNvSpPr/>
      </dsp:nvSpPr>
      <dsp:spPr>
        <a:xfrm>
          <a:off x="6703587" y="796521"/>
          <a:ext cx="3112324"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4300" tIns="114300" rIns="114300" bIns="114300" numCol="1" spcCol="1270" anchor="ctr" anchorCtr="0">
          <a:noAutofit/>
        </a:bodyPr>
        <a:lstStyle/>
        <a:p>
          <a:pPr lvl="0" algn="ctr" defTabSz="1333500">
            <a:lnSpc>
              <a:spcPct val="90000"/>
            </a:lnSpc>
            <a:spcBef>
              <a:spcPct val="0"/>
            </a:spcBef>
            <a:spcAft>
              <a:spcPct val="35000"/>
            </a:spcAft>
          </a:pPr>
          <a:r>
            <a:rPr lang="en-US" sz="3000" kern="1200" dirty="0" smtClean="0">
              <a:latin typeface="Inconsolata"/>
              <a:cs typeface="Inconsolata"/>
            </a:rPr>
            <a:t>kitchen</a:t>
          </a:r>
          <a:r>
            <a:rPr lang="en-US" sz="3000" kern="1200" dirty="0" smtClean="0"/>
            <a:t>  </a:t>
          </a:r>
          <a:r>
            <a:rPr lang="en-US" sz="3000" kern="1200" dirty="0" smtClean="0">
              <a:latin typeface="Inconsolata"/>
              <a:cs typeface="Inconsolata"/>
            </a:rPr>
            <a:t>verify</a:t>
          </a:r>
          <a:endParaRPr lang="en-US" sz="3000" kern="1200" dirty="0">
            <a:latin typeface="Inconsolata"/>
            <a:cs typeface="Inconsolata"/>
          </a:endParaRPr>
        </a:p>
      </dsp:txBody>
      <dsp:txXfrm>
        <a:off x="6755431" y="848365"/>
        <a:ext cx="3008636"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007"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53851" y="848365"/>
        <a:ext cx="1751735" cy="958341"/>
      </dsp:txXfrm>
    </dsp:sp>
    <dsp:sp modelId="{C9EA1690-CD96-B84C-B458-F944C9D4D943}">
      <dsp:nvSpPr>
        <dsp:cNvPr id="0" name=""/>
        <dsp:cNvSpPr/>
      </dsp:nvSpPr>
      <dsp:spPr>
        <a:xfrm>
          <a:off x="1991155"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create</a:t>
          </a:r>
          <a:endParaRPr lang="en-US" sz="2900" kern="1200" dirty="0">
            <a:latin typeface="Inconsolata"/>
            <a:cs typeface="Inconsolata"/>
          </a:endParaRPr>
        </a:p>
      </dsp:txBody>
      <dsp:txXfrm>
        <a:off x="2042999" y="848365"/>
        <a:ext cx="1751735" cy="958341"/>
      </dsp:txXfrm>
    </dsp:sp>
    <dsp:sp modelId="{DD25A9C6-73C5-034C-9141-067075B117D8}">
      <dsp:nvSpPr>
        <dsp:cNvPr id="0" name=""/>
        <dsp:cNvSpPr/>
      </dsp:nvSpPr>
      <dsp:spPr>
        <a:xfrm>
          <a:off x="3980303"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converge</a:t>
          </a:r>
          <a:endParaRPr lang="en-US" sz="2900" kern="1200" dirty="0">
            <a:latin typeface="Inconsolata"/>
            <a:cs typeface="Inconsolata"/>
          </a:endParaRPr>
        </a:p>
      </dsp:txBody>
      <dsp:txXfrm>
        <a:off x="4032147" y="848365"/>
        <a:ext cx="1751735" cy="958341"/>
      </dsp:txXfrm>
    </dsp:sp>
    <dsp:sp modelId="{84E372B1-C2D4-044D-8D9B-03BAA0D0E7CB}">
      <dsp:nvSpPr>
        <dsp:cNvPr id="0" name=""/>
        <dsp:cNvSpPr/>
      </dsp:nvSpPr>
      <dsp:spPr>
        <a:xfrm>
          <a:off x="5969451"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a:t>
          </a:r>
          <a:r>
            <a:rPr lang="en-US" sz="2900" kern="1200" dirty="0" smtClean="0"/>
            <a:t>  </a:t>
          </a:r>
          <a:r>
            <a:rPr lang="en-US" sz="2900" kern="1200" dirty="0" smtClean="0">
              <a:latin typeface="Inconsolata"/>
              <a:cs typeface="Inconsolata"/>
            </a:rPr>
            <a:t>verify</a:t>
          </a:r>
          <a:endParaRPr lang="en-US" sz="2900" kern="1200" dirty="0">
            <a:latin typeface="Inconsolata"/>
            <a:cs typeface="Inconsolata"/>
          </a:endParaRPr>
        </a:p>
      </dsp:txBody>
      <dsp:txXfrm>
        <a:off x="6021295" y="848365"/>
        <a:ext cx="1751735" cy="958341"/>
      </dsp:txXfrm>
    </dsp:sp>
    <dsp:sp modelId="{A8E927B3-6773-FD4B-9A48-2F817CC9A0C3}">
      <dsp:nvSpPr>
        <dsp:cNvPr id="0" name=""/>
        <dsp:cNvSpPr/>
      </dsp:nvSpPr>
      <dsp:spPr>
        <a:xfrm>
          <a:off x="7958599"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10490" tIns="110490" rIns="110490" bIns="110490" numCol="1" spcCol="1270" anchor="ctr" anchorCtr="0">
          <a:noAutofit/>
        </a:bodyPr>
        <a:lstStyle/>
        <a:p>
          <a:pPr lvl="0" algn="ctr" defTabSz="1289050">
            <a:lnSpc>
              <a:spcPct val="90000"/>
            </a:lnSpc>
            <a:spcBef>
              <a:spcPct val="0"/>
            </a:spcBef>
            <a:spcAft>
              <a:spcPct val="35000"/>
            </a:spcAft>
          </a:pPr>
          <a:r>
            <a:rPr lang="en-US" sz="2900" kern="1200" dirty="0" smtClean="0">
              <a:latin typeface="Inconsolata"/>
              <a:cs typeface="Inconsolata"/>
            </a:rPr>
            <a:t>kitchen destroy</a:t>
          </a:r>
          <a:endParaRPr lang="en-US" sz="2900" kern="1200" dirty="0">
            <a:latin typeface="Inconsolata"/>
            <a:cs typeface="Inconsolata"/>
          </a:endParaRPr>
        </a:p>
      </dsp:txBody>
      <dsp:txXfrm>
        <a:off x="8010443" y="848365"/>
        <a:ext cx="1751735"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2015-09-30</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2015-09-30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a:t>
            </a:r>
            <a:r>
              <a:rPr lang="en-US" sz="1200" kern="1200" dirty="0" smtClean="0">
                <a:solidFill>
                  <a:schemeClr val="tx1"/>
                </a:solidFill>
                <a:effectLst/>
                <a:latin typeface="Arial" panose="020B0604020202020204" pitchFamily="34" charset="0"/>
                <a:ea typeface="+mn-ea"/>
                <a:cs typeface="Arial" panose="020B0604020202020204" pitchFamily="34" charset="0"/>
              </a:rPr>
              <a:t>Test Kitchen tool </a:t>
            </a:r>
            <a:r>
              <a:rPr lang="en-US" sz="1200" kern="1200" dirty="0" smtClean="0">
                <a:solidFill>
                  <a:schemeClr val="tx1"/>
                </a:solidFill>
                <a:effectLst/>
                <a:latin typeface="Arial" panose="020B0604020202020204" pitchFamily="34" charset="0"/>
                <a:ea typeface="+mn-ea"/>
                <a:cs typeface="Arial" panose="020B0604020202020204" pitchFamily="34" charset="0"/>
              </a:rPr>
              <a:t>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 is beautiful when it works. A work of art. When it doesn't </a:t>
            </a:r>
            <a:r>
              <a:rPr lang="en-US" dirty="0" smtClean="0"/>
              <a:t>work--well, </a:t>
            </a:r>
            <a:r>
              <a:rPr lang="en-US" dirty="0" smtClean="0"/>
              <a:t>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could take a few minutes for this task to complete</a:t>
            </a:r>
            <a:r>
              <a:rPr lang="en-US" baseline="0" dirty="0" smtClean="0"/>
              <a:t> on the system. 6/6 resources updated in 730.56819642 seconds</a:t>
            </a:r>
          </a:p>
          <a:p>
            <a:r>
              <a:rPr lang="en-US" baseline="0" dirty="0" smtClean="0"/>
              <a:t>       Finished converging &lt;</a:t>
            </a:r>
            <a:r>
              <a:rPr lang="en-US" dirty="0" smtClean="0"/>
              <a:t>default-centos-67</a:t>
            </a:r>
            <a:r>
              <a:rPr lang="en-US" baseline="0" dirty="0" smtClean="0"/>
              <a:t>&gt; (12m32.54s).</a:t>
            </a:r>
          </a:p>
          <a:p>
            <a:r>
              <a:rPr lang="en-US" baseline="0" dirty="0" smtClean="0"/>
              <a:t>-----&gt; Kitchen is finished. (16m12.39s)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Most learners are able to visualize each step of testing what you ask them to perform that manually. This exercise will help the learner understand all the steps that Test Kitchen completes for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Edit the </a:t>
            </a:r>
            <a:r>
              <a:rPr lang="en-US" sz="1200" dirty="0" smtClean="0"/>
              <a:t>~/cookbooks/workstation/test/integration/default/</a:t>
            </a:r>
            <a:r>
              <a:rPr lang="en-US" sz="1200" dirty="0" err="1" smtClean="0"/>
              <a:t>serverspec</a:t>
            </a:r>
            <a:r>
              <a:rPr lang="en-US" sz="1200" dirty="0" smtClean="0"/>
              <a:t>/</a:t>
            </a:r>
            <a:r>
              <a:rPr lang="en-US" sz="1200" dirty="0" err="1" smtClean="0"/>
              <a:t>default_spec.rb</a:t>
            </a:r>
            <a:r>
              <a:rPr lang="en-US" sz="1200" dirty="0" smtClean="0"/>
              <a:t> as shown in</a:t>
            </a:r>
            <a:r>
              <a:rPr lang="en-US" sz="1200" baseline="0" dirty="0" smtClean="0"/>
              <a:t> </a:t>
            </a:r>
            <a:r>
              <a:rPr lang="en-US" sz="1200" dirty="0" smtClean="0"/>
              <a:t>this slide.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a list of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a:t>
            </a:r>
            <a:r>
              <a:rPr lang="en-US" baseline="0" dirty="0" smtClean="0"/>
              <a:t>class participant should </a:t>
            </a:r>
            <a:r>
              <a:rPr lang="en-US" baseline="0" dirty="0" smtClean="0"/>
              <a:t>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a:t>
            </a:r>
            <a:r>
              <a:rPr lang="en-US" dirty="0" smtClean="0"/>
              <a:t>us,</a:t>
            </a:r>
            <a:r>
              <a:rPr lang="en-US" baseline="0" dirty="0" smtClean="0"/>
              <a:t> </a:t>
            </a:r>
            <a:r>
              <a:rPr lang="en-US" dirty="0" smtClean="0"/>
              <a:t>or </a:t>
            </a:r>
            <a:r>
              <a:rPr lang="en-US" dirty="0" smtClean="0"/>
              <a:t>anyone else on the </a:t>
            </a:r>
            <a:r>
              <a:rPr lang="en-US" dirty="0" smtClean="0"/>
              <a:t>team,</a:t>
            </a:r>
            <a:r>
              <a:rPr lang="en-US" baseline="0" dirty="0" smtClean="0"/>
              <a:t> </a:t>
            </a:r>
            <a:r>
              <a:rPr lang="en-US" dirty="0" smtClean="0"/>
              <a:t>the </a:t>
            </a:r>
            <a:r>
              <a:rPr lang="en-US" dirty="0" smtClean="0"/>
              <a:t>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TBD [What allows us to?] allows </a:t>
            </a:r>
            <a:r>
              <a:rPr lang="en-US" dirty="0" smtClean="0"/>
              <a:t>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 that will be explored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5.xml"/><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6.xml"/><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9.xml"/><Relationship Id="rId1" Type="http://schemas.openxmlformats.org/officeDocument/2006/relationships/slideLayout" Target="../slideLayouts/slideLayout1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0.xml"/><Relationship Id="rId1" Type="http://schemas.openxmlformats.org/officeDocument/2006/relationships/slideLayout" Target="../slideLayouts/slideLayout1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9.xml"/><Relationship Id="rId1" Type="http://schemas.openxmlformats.org/officeDocument/2006/relationships/slideLayout" Target="../slideLayouts/slideLayout1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0.xml"/><Relationship Id="rId1" Type="http://schemas.openxmlformats.org/officeDocument/2006/relationships/slideLayout" Target="../slideLayouts/slideLayout1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1.xml"/><Relationship Id="rId1" Type="http://schemas.openxmlformats.org/officeDocument/2006/relationships/slideLayout" Target="../slideLayouts/slideLayout1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package" TargetMode="External"/><Relationship Id="rId2" Type="http://schemas.openxmlformats.org/officeDocument/2006/relationships/notesSlide" Target="../notesSlides/notesSlide59.xml"/><Relationship Id="rId1" Type="http://schemas.openxmlformats.org/officeDocument/2006/relationships/slideLayout" Target="../slideLayouts/slideLayout5.xml"/><Relationship Id="rId4" Type="http://schemas.openxmlformats.org/officeDocument/2006/relationships/hyperlink" Target="http://serverspec.org/resource_types.html#file"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6.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9.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9.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5.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6.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t>'</a:t>
            </a:r>
            <a:r>
              <a:rPr lang="en-US" dirty="0" smtClean="0">
                <a:cs typeface="Inconsolata"/>
              </a:rPr>
              <a:t>kitchen'</a:t>
            </a:r>
            <a:r>
              <a:rPr lang="en-US" dirty="0" smtClean="0"/>
              <a:t> </a:t>
            </a:r>
            <a:r>
              <a:rPr lang="en-US" dirty="0" smtClean="0"/>
              <a:t>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t>'</a:t>
            </a:r>
            <a:r>
              <a:rPr lang="en-US" dirty="0" smtClean="0">
                <a:cs typeface="Inconsolata"/>
              </a:rPr>
              <a:t>kitchen </a:t>
            </a:r>
            <a:r>
              <a:rPr lang="en-US" dirty="0" err="1" smtClean="0">
                <a:cs typeface="Inconsolata"/>
              </a:rPr>
              <a:t>init</a:t>
            </a:r>
            <a:r>
              <a:rPr lang="en-US" dirty="0" smtClean="0">
                <a:cs typeface="Inconsolata"/>
              </a:rPr>
              <a:t>'</a:t>
            </a:r>
            <a:r>
              <a:rPr lang="en-US" dirty="0" smtClean="0"/>
              <a:t> </a:t>
            </a:r>
            <a:r>
              <a:rPr lang="en-US" dirty="0" smtClean="0"/>
              <a:t>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Inconsolata"/>
              </a:rPr>
              <a:t>.</a:t>
            </a:r>
            <a:r>
              <a:rPr lang="en-US" dirty="0" err="1" smtClean="0">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dirty="0" smtClean="0"/>
              <a:t>---</a:t>
            </a:r>
          </a:p>
          <a:p>
            <a:r>
              <a:rPr lang="de-DE" dirty="0" smtClean="0"/>
              <a:t>driver:</a:t>
            </a:r>
          </a:p>
          <a:p>
            <a:r>
              <a:rPr lang="de-DE" dirty="0" smtClean="0"/>
              <a:t>  name: vagrant</a:t>
            </a:r>
          </a:p>
          <a:p>
            <a:endParaRPr lang="de-DE" dirty="0" smtClean="0"/>
          </a:p>
          <a:p>
            <a:r>
              <a:rPr lang="de-DE" dirty="0" smtClean="0"/>
              <a:t>provisioner:</a:t>
            </a:r>
          </a:p>
          <a:p>
            <a:r>
              <a:rPr lang="de-DE" dirty="0" smtClean="0"/>
              <a:t>  name: chef_solo</a:t>
            </a:r>
          </a:p>
          <a:p>
            <a:endParaRPr lang="de-DE" dirty="0" smtClean="0"/>
          </a:p>
          <a:p>
            <a:r>
              <a:rPr lang="de-DE" dirty="0" smtClean="0"/>
              <a:t>platforms:</a:t>
            </a:r>
          </a:p>
          <a:p>
            <a:r>
              <a:rPr lang="de-DE" dirty="0" smtClean="0"/>
              <a:t>  - name: ubuntu-12.04</a:t>
            </a:r>
          </a:p>
          <a:p>
            <a:r>
              <a:rPr lang="de-DE" dirty="0" smtClean="0"/>
              <a:t>  - name: centos-6.4</a:t>
            </a:r>
          </a:p>
          <a:p>
            <a:endParaRPr lang="de-DE" dirty="0" smtClean="0"/>
          </a:p>
          <a:p>
            <a:r>
              <a:rPr lang="de-DE" dirty="0" smtClean="0"/>
              <a:t>suites:</a:t>
            </a:r>
          </a:p>
          <a:p>
            <a:r>
              <a:rPr lang="de-DE" dirty="0"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a:t>
            </a:r>
            <a:r>
              <a:rPr lang="en-US" dirty="0" err="1" smtClean="0">
                <a:cs typeface="Inconsolata"/>
              </a:rPr>
              <a:t>kitchen.yml</a:t>
            </a:r>
            <a:endParaRPr lang="en-US" dirty="0">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Inconsolata"/>
              </a:rPr>
              <a:t>kitchen</a:t>
            </a:r>
            <a:r>
              <a:rPr lang="en-US" dirty="0" smtClean="0"/>
              <a:t> </a:t>
            </a:r>
            <a:r>
              <a:rPr lang="en-US" dirty="0" smtClean="0"/>
              <a:t>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Inconsolata"/>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Inconsolata"/>
              </a:rPr>
              <a:t>kitchen</a:t>
            </a:r>
            <a:r>
              <a:rPr lang="en-US" dirty="0" smtClean="0"/>
              <a:t> </a:t>
            </a:r>
            <a:r>
              <a:rPr lang="en-US" dirty="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Inconsolata"/>
              </a:rPr>
              <a:t>kitchen</a:t>
            </a:r>
            <a:r>
              <a:rPr lang="en-US" dirty="0" smtClean="0"/>
              <a:t> </a:t>
            </a:r>
            <a:r>
              <a:rPr lang="en-US" dirty="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a:t>
            </a:r>
            <a:r>
              <a:rPr lang="en-US" dirty="0"/>
              <a:t>Test Kitchen tool </a:t>
            </a:r>
            <a:r>
              <a:rPr lang="en-US" dirty="0"/>
              <a:t>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a:t>centos </a:t>
            </a:r>
            <a:r>
              <a:rPr lang="en-US" dirty="0" smtClean="0"/>
              <a:t>6.7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dirty="0" smtClean="0"/>
              <a:t>---</a:t>
            </a:r>
          </a:p>
          <a:p>
            <a:r>
              <a:rPr lang="en-US" sz="2400" dirty="0" smtClean="0"/>
              <a:t>driver:</a:t>
            </a:r>
          </a:p>
          <a:p>
            <a:r>
              <a:rPr lang="en-US" sz="2400" dirty="0" smtClean="0"/>
              <a:t>  name: </a:t>
            </a:r>
            <a:r>
              <a:rPr lang="en-US" sz="2400" dirty="0" err="1" smtClean="0"/>
              <a:t>docker</a:t>
            </a:r>
            <a:endParaRPr lang="en-US" sz="2400" dirty="0" smtClean="0"/>
          </a:p>
          <a:p>
            <a:endParaRPr lang="en-US" sz="2400" dirty="0" smtClean="0"/>
          </a:p>
          <a:p>
            <a:r>
              <a:rPr lang="en-US" sz="2400" dirty="0" err="1" smtClean="0"/>
              <a:t>provisioner</a:t>
            </a:r>
            <a:r>
              <a:rPr lang="en-US" sz="2400" dirty="0" smtClean="0"/>
              <a:t>:</a:t>
            </a:r>
          </a:p>
          <a:p>
            <a:r>
              <a:rPr lang="en-US" sz="2400" dirty="0" smtClean="0"/>
              <a:t>  name: </a:t>
            </a:r>
            <a:r>
              <a:rPr lang="en-US" sz="2400" dirty="0" err="1" smtClean="0"/>
              <a:t>chef_zero</a:t>
            </a:r>
            <a:endParaRPr lang="en-US" sz="2400" dirty="0" smtClean="0"/>
          </a:p>
          <a:p>
            <a:endParaRPr lang="en-US" sz="2400" dirty="0" smtClean="0"/>
          </a:p>
          <a:p>
            <a:r>
              <a:rPr lang="en-US" sz="2400" dirty="0" smtClean="0"/>
              <a:t>platforms:</a:t>
            </a:r>
          </a:p>
          <a:p>
            <a:r>
              <a:rPr lang="en-US" sz="2400" dirty="0" smtClean="0"/>
              <a:t>  - name: centos-6.7</a:t>
            </a:r>
          </a:p>
          <a:p>
            <a:endParaRPr lang="en-US" sz="2400" dirty="0" smtClean="0"/>
          </a:p>
          <a:p>
            <a:r>
              <a:rPr lang="en-US" sz="2400" dirty="0" smtClean="0"/>
              <a:t>suites:</a:t>
            </a:r>
          </a:p>
          <a:p>
            <a:r>
              <a:rPr lang="en-US" sz="2400" dirty="0" smtClean="0"/>
              <a:t>  - name: default</a:t>
            </a:r>
          </a:p>
          <a:p>
            <a:r>
              <a:rPr lang="en-US" sz="2400" dirty="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centos-</a:t>
            </a:r>
            <a:r>
              <a:rPr lang="en-US" sz="2400" dirty="0" smtClean="0"/>
              <a:t>6.7</a:t>
            </a:r>
            <a:endParaRPr lang="en-US" sz="2400" dirty="0"/>
          </a:p>
          <a:p>
            <a:endParaRPr lang="en-US" sz="2400" dirty="0"/>
          </a:p>
          <a:p>
            <a:r>
              <a:rPr lang="en-US" sz="2400" dirty="0"/>
              <a:t>suites:</a:t>
            </a:r>
          </a:p>
          <a:p>
            <a:r>
              <a:rPr lang="en-US" sz="2400" dirty="0"/>
              <a:t>  - name: default</a:t>
            </a:r>
          </a:p>
          <a:p>
            <a:r>
              <a:rPr lang="en-US" sz="2400" dirty="0"/>
              <a:t>    run_list</a:t>
            </a:r>
            <a:r>
              <a:rPr lang="en-US" sz="2400" dirty="0" smtClean="0"/>
              <a:t>:</a:t>
            </a:r>
            <a:endParaRPr lang="en-US" sz="24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smtClean="0">
                <a:solidFill>
                  <a:srgbClr val="3E4346"/>
                </a:solidFill>
                <a:cs typeface="Inconsolata"/>
              </a:rPr>
              <a:t>www.centos.org</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centos-6.7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a:p>
            <a:endParaRPr lang="en-US" sz="3200" dirty="0"/>
          </a:p>
          <a:p>
            <a:r>
              <a:rPr lang="en-US" sz="3200" dirty="0"/>
              <a:t>Because this is all too common a story that happens when delivering deployment scripts to production.</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dirty="0"/>
              <a:t>-----&gt; Starting Kitchen (v1.4.0)</a:t>
            </a:r>
          </a:p>
          <a:p>
            <a:r>
              <a:rPr lang="en-US" dirty="0"/>
              <a:t>-----&gt; Creating &lt;default-centos-</a:t>
            </a:r>
            <a:r>
              <a:rPr lang="en-US" dirty="0" smtClean="0"/>
              <a:t>67&gt;</a:t>
            </a:r>
            <a:r>
              <a:rPr lang="en-US" dirty="0"/>
              <a:t>...</a:t>
            </a:r>
          </a:p>
          <a:p>
            <a:r>
              <a:rPr lang="en-US" dirty="0"/>
              <a:t>       Sending build context to Docker daemon  2.56 </a:t>
            </a:r>
            <a:r>
              <a:rPr lang="en-US" dirty="0" smtClean="0"/>
              <a:t>kB</a:t>
            </a:r>
          </a:p>
          <a:p>
            <a:r>
              <a:rPr lang="en-US" dirty="0" smtClean="0"/>
              <a:t>(skipping)</a:t>
            </a:r>
            <a:endParaRPr lang="en-US" dirty="0"/>
          </a:p>
          <a:p>
            <a:r>
              <a:rPr lang="en-US" dirty="0"/>
              <a:t>-----&gt;  Finished creating &lt;default</a:t>
            </a:r>
            <a:r>
              <a:rPr lang="en-US" dirty="0" smtClean="0"/>
              <a:t>-centos-67&gt; </a:t>
            </a:r>
            <a:r>
              <a:rPr lang="en-US" dirty="0"/>
              <a:t>(1m18.32s).</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Synchronizing Cookbooks:</a:t>
            </a:r>
          </a:p>
          <a:p>
            <a:r>
              <a:rPr lang="en-US" dirty="0"/>
              <a:t>         - workstation</a:t>
            </a:r>
          </a:p>
          <a:p>
            <a:r>
              <a:rPr lang="en-US" dirty="0"/>
              <a:t>       Compiling Cookbooks...</a:t>
            </a:r>
          </a:p>
          <a:p>
            <a:r>
              <a:rPr lang="en-US" dirty="0"/>
              <a:t>       Converging 0 </a:t>
            </a:r>
            <a:r>
              <a:rPr lang="en-US" dirty="0" smtClean="0"/>
              <a:t>resources</a:t>
            </a:r>
          </a:p>
          <a:p>
            <a:r>
              <a:rPr lang="en-US" dirty="0" smtClean="0"/>
              <a:t>       Running handlers:</a:t>
            </a:r>
            <a:endParaRPr lang="en-US"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a:t>
            </a:r>
            <a:r>
              <a:rPr lang="en-US" dirty="0"/>
              <a:t>centos </a:t>
            </a:r>
            <a:r>
              <a:rPr lang="en-US" dirty="0" smtClean="0"/>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smtClean="0"/>
              <a:t>(skipping)</a:t>
            </a:r>
          </a:p>
          <a:p>
            <a:r>
              <a:rPr lang="en-US" dirty="0"/>
              <a:t> Installing Chef</a:t>
            </a:r>
          </a:p>
          <a:p>
            <a:r>
              <a:rPr lang="en-US" dirty="0"/>
              <a:t>       installing with rpm...</a:t>
            </a:r>
          </a:p>
          <a:p>
            <a:r>
              <a:rPr lang="en-US" dirty="0"/>
              <a:t>       warning: /</a:t>
            </a:r>
            <a:r>
              <a:rPr lang="en-US" dirty="0" err="1"/>
              <a:t>tmp</a:t>
            </a:r>
            <a:r>
              <a:rPr lang="en-US" dirty="0"/>
              <a:t>/install.sh.23/chef-12.4.1-1.el6.x86_64.rpm: Header V4 DSA/SHA1 Signature, key ID 83ef826a: </a:t>
            </a:r>
            <a:r>
              <a:rPr lang="en-US" dirty="0" smtClean="0"/>
              <a:t>NOKEY</a:t>
            </a:r>
          </a:p>
          <a:p>
            <a:r>
              <a:rPr lang="en-US" dirty="0" smtClean="0"/>
              <a:t>(skipping)</a:t>
            </a:r>
          </a:p>
          <a:p>
            <a:r>
              <a:rPr lang="en-US" dirty="0"/>
              <a:t> Synchronizing Cookbooks:</a:t>
            </a:r>
          </a:p>
          <a:p>
            <a:r>
              <a:rPr lang="en-US" dirty="0"/>
              <a:t>         - apache</a:t>
            </a:r>
          </a:p>
          <a:p>
            <a:r>
              <a:rPr lang="en-US" dirty="0"/>
              <a:t>       Compiling Cookbooks</a:t>
            </a:r>
            <a:r>
              <a:rPr lang="en-US" dirty="0" smtClean="0"/>
              <a:t>...</a:t>
            </a:r>
          </a:p>
        </p:txBody>
      </p:sp>
      <p:sp>
        <p:nvSpPr>
          <p:cNvPr id="3" name="Title 2"/>
          <p:cNvSpPr>
            <a:spLocks noGrp="1"/>
          </p:cNvSpPr>
          <p:nvPr>
            <p:ph type="title"/>
          </p:nvPr>
        </p:nvSpPr>
        <p:spPr/>
        <p:txBody>
          <a:bodyPr/>
          <a:lstStyle/>
          <a:p>
            <a:r>
              <a:rPr lang="en-US" dirty="0" smtClean="0"/>
              <a:t>Lab: 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p>
          <a:p>
            <a:endParaRPr lang="en-US" dirty="0"/>
          </a:p>
          <a:p>
            <a:r>
              <a:rPr lang="en-US" dirty="0" smtClean="0"/>
              <a:t>And what </a:t>
            </a:r>
            <a:r>
              <a:rPr lang="en-US" dirty="0"/>
              <a:t>does it NOT test when </a:t>
            </a:r>
            <a:r>
              <a:rPr lang="en-US" dirty="0">
                <a:latin typeface="Inconsolata"/>
                <a:cs typeface="Inconsolata"/>
              </a:rPr>
              <a:t>kitchen</a:t>
            </a:r>
            <a:r>
              <a:rPr lang="en-US" dirty="0"/>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66953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t>'</a:t>
            </a:r>
            <a:r>
              <a:rPr lang="en-US" dirty="0" smtClean="0">
                <a:cs typeface="Inconsolata"/>
              </a:rPr>
              <a:t>tree' </a:t>
            </a:r>
            <a:r>
              <a:rPr lang="en-US" dirty="0" smtClean="0">
                <a:latin typeface="+mn-lt"/>
                <a:cs typeface="Inconsolata"/>
              </a:rPr>
              <a:t>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a:t>
            </a:r>
            <a:r>
              <a:rPr lang="en-US" dirty="0" smtClean="0"/>
              <a:t>spec </a:t>
            </a:r>
            <a:r>
              <a:rPr lang="en-US" dirty="0" smtClean="0"/>
              <a:t>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a:t>
            </a:r>
            <a:r>
              <a:rPr lang="en-US" dirty="0" smtClean="0"/>
              <a:t>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169378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a:t>
            </a:r>
            <a:r>
              <a:rPr lang="en-US" dirty="0" smtClean="0"/>
              <a:t>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80873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a:t>
            </a:r>
            <a:r>
              <a:rPr lang="en-US" dirty="0" smtClean="0"/>
              <a:t>-centos-67&gt;</a:t>
            </a:r>
            <a:endParaRPr lang="en-US" dirty="0"/>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a:t>
            </a:r>
            <a:r>
              <a:rPr lang="en-US" dirty="0" smtClean="0"/>
              <a:t>-centos-67&gt; </a:t>
            </a:r>
            <a:r>
              <a:rPr lang="en-US" dirty="0"/>
              <a:t>(1m9.02s).</a:t>
            </a:r>
          </a:p>
          <a:p>
            <a:r>
              <a:rPr lang="en-US"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2971721" cy="4350949"/>
          </a:xfrm>
        </p:spPr>
        <p:txBody>
          <a:bodyPr/>
          <a:lstStyle/>
          <a:p>
            <a:pPr marL="609585" indent="-609585">
              <a:buFont typeface="Wingdings" charset="2"/>
              <a:buChar char="q"/>
            </a:pPr>
            <a:r>
              <a:rPr lang="en-US" dirty="0" smtClean="0"/>
              <a:t>Add tests that validate that the remaining package resources have been installed </a:t>
            </a:r>
            <a:r>
              <a:rPr lang="en-US" sz="2400" dirty="0" smtClean="0">
                <a:hlinkClick r:id="rId3"/>
              </a:rPr>
              <a:t>http</a:t>
            </a:r>
            <a:r>
              <a:rPr lang="en-US" sz="2400" dirty="0">
                <a:hlinkClick r:id="rId3"/>
              </a:rPr>
              <a:t>://</a:t>
            </a:r>
            <a:r>
              <a:rPr lang="en-US" sz="2400" dirty="0" smtClean="0">
                <a:hlinkClick r:id="rId3"/>
              </a:rPr>
              <a:t>serverspec.org/resource_types.html#package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 </a:t>
            </a:r>
            <a:r>
              <a:rPr lang="en-US" sz="2400" dirty="0" smtClean="0">
                <a:hlinkClick r:id="rId4"/>
              </a:rPr>
              <a:t>http</a:t>
            </a:r>
            <a:r>
              <a:rPr lang="en-US" sz="2400" dirty="0">
                <a:hlinkClick r:id="rId4"/>
              </a:rPr>
              <a:t>://</a:t>
            </a:r>
            <a:r>
              <a:rPr lang="en-US" sz="2400" dirty="0" smtClean="0">
                <a:hlinkClick r:id="rId4"/>
              </a:rPr>
              <a:t>serverspec.org/resource_types.html#file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30391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a:t>
            </a:r>
            <a:r>
              <a:rPr lang="en-US" dirty="0" smtClean="0"/>
              <a:t>: </a:t>
            </a:r>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t>
            </a:r>
            <a:r>
              <a:rPr lang="en-US" dirty="0" smtClean="0"/>
              <a:t>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a:t>
            </a:r>
            <a:r>
              <a:rPr lang="en-US" dirty="0" smtClean="0"/>
              <a:t>-centos-67&gt;</a:t>
            </a:r>
            <a:r>
              <a:rPr lang="en-US" dirty="0"/>
              <a: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a:t>
            </a:r>
            <a:r>
              <a:rPr lang="en-US" dirty="0" smtClean="0"/>
              <a:t>-centos-67&gt;</a:t>
            </a:r>
            <a:endParaRPr lang="en-US" dirty="0"/>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a:t>
            </a:r>
            <a:r>
              <a:rPr lang="en-US" dirty="0" smtClean="0"/>
              <a:t>-centos-67&gt; </a:t>
            </a:r>
            <a:r>
              <a:rPr lang="en-US" dirty="0"/>
              <a:t>(1m9.02s).</a:t>
            </a:r>
          </a:p>
          <a:p>
            <a:r>
              <a:rPr lang="en-US" dirty="0"/>
              <a:t>-----&gt; Kitchen is finished. (1m9.69s)</a:t>
            </a:r>
          </a:p>
        </p:txBody>
      </p:sp>
      <p:sp>
        <p:nvSpPr>
          <p:cNvPr id="3" name="Title 2"/>
          <p:cNvSpPr>
            <a:spLocks noGrp="1"/>
          </p:cNvSpPr>
          <p:nvPr>
            <p:ph type="title"/>
          </p:nvPr>
        </p:nvSpPr>
        <p:spPr/>
        <p:txBody>
          <a:bodyPr/>
          <a:lstStyle/>
          <a:p>
            <a:r>
              <a:rPr lang="en-US" dirty="0" smtClean="0"/>
              <a:t>Lab: </a:t>
            </a:r>
            <a:r>
              <a:rPr lang="en-US" dirty="0" smtClean="0"/>
              <a:t>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2536089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a:t>
            </a:r>
            <a:r>
              <a:rPr lang="en-US" dirty="0" smtClean="0"/>
              <a:t>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2891951"/>
          </a:xfrm>
        </p:spPr>
        <p:txBody>
          <a:bodyPr/>
          <a:lstStyle/>
          <a:p>
            <a:r>
              <a:rPr lang="en-US" dirty="0" smtClean="0"/>
              <a:t>$ cd ~</a:t>
            </a:r>
          </a:p>
          <a:p>
            <a:endParaRPr lang="en-US" dirty="0"/>
          </a:p>
          <a:p>
            <a:r>
              <a:rPr lang="en-US" dirty="0" smtClean="0"/>
              <a:t>$ cd </a:t>
            </a:r>
            <a:r>
              <a:rPr lang="en-US" dirty="0"/>
              <a:t>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a:t>
            </a:r>
            <a:r>
              <a:rPr lang="en-US" dirty="0" smtClean="0"/>
              <a:t>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~/cookbooks/apache/test/integration/default/</a:t>
            </a:r>
            <a:r>
              <a:rPr lang="en-US" dirty="0" err="1" smtClean="0"/>
              <a:t>serverspec</a:t>
            </a:r>
            <a:r>
              <a:rPr lang="en-US" dirty="0" smtClean="0"/>
              <a:t>/</a:t>
            </a:r>
            <a:r>
              <a:rPr lang="en-US" dirty="0" err="1" smtClean="0"/>
              <a:t>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lstStyle/>
          <a:p>
            <a:r>
              <a:rPr lang="en-US" dirty="0" smtClean="0"/>
              <a:t>TBD </a:t>
            </a:r>
            <a:r>
              <a:rPr lang="en-US" dirty="0"/>
              <a:t>N</a:t>
            </a:r>
            <a:r>
              <a:rPr lang="en-US" dirty="0" smtClean="0"/>
              <a:t>eeds </a:t>
            </a:r>
            <a:r>
              <a:rPr lang="en-US" dirty="0" smtClean="0"/>
              <a:t>Slide T</a:t>
            </a:r>
            <a:r>
              <a:rPr lang="en-US" dirty="0" smtClean="0"/>
              <a:t>itle</a:t>
            </a:r>
            <a:endParaRPr lang="en-US" dirty="0"/>
          </a:p>
        </p:txBody>
      </p:sp>
    </p:spTree>
    <p:extLst>
      <p:ext uri="{BB962C8B-B14F-4D97-AF65-F5344CB8AC3E}">
        <p14:creationId xmlns:p14="http://schemas.microsoft.com/office/powerpoint/2010/main" val="3507161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15788</TotalTime>
  <Words>7299</Words>
  <Application>Microsoft Office PowerPoint</Application>
  <PresentationFormat>Custom</PresentationFormat>
  <Paragraphs>989</Paragraphs>
  <Slides>71</Slides>
  <Notes>71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71</vt:i4>
      </vt:variant>
    </vt:vector>
  </HeadingPairs>
  <TitlesOfParts>
    <vt:vector size="77" baseType="lpstr">
      <vt:lpstr>Arial</vt:lpstr>
      <vt:lpstr>Courier New</vt:lpstr>
      <vt:lpstr>Gill Sans MT</vt:lpstr>
      <vt:lpstr>Inconsolata</vt:lpstr>
      <vt:lpstr>Wingdings</vt: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TBD Needs Slide Title</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Example: Our Assertion in a spec File</vt:lpstr>
      <vt:lpstr>Example: Our Assertion in a spec File</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1946</cp:revision>
  <cp:lastPrinted>2015-02-07T23:49:10Z</cp:lastPrinted>
  <dcterms:created xsi:type="dcterms:W3CDTF">2012-09-13T17:36:07Z</dcterms:created>
  <dcterms:modified xsi:type="dcterms:W3CDTF">2015-09-30T21:30:00Z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